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handoutMasterIdLst>
    <p:handoutMasterId r:id="rId16"/>
  </p:handoutMasterIdLst>
  <p:sldIdLst>
    <p:sldId id="291" r:id="rId2"/>
    <p:sldId id="292" r:id="rId3"/>
    <p:sldId id="294" r:id="rId4"/>
    <p:sldId id="295" r:id="rId5"/>
    <p:sldId id="296" r:id="rId6"/>
    <p:sldId id="297" r:id="rId7"/>
    <p:sldId id="299" r:id="rId8"/>
    <p:sldId id="300" r:id="rId9"/>
    <p:sldId id="301" r:id="rId10"/>
    <p:sldId id="303" r:id="rId11"/>
    <p:sldId id="307" r:id="rId12"/>
    <p:sldId id="304" r:id="rId13"/>
    <p:sldId id="306" r:id="rId14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65" autoAdjust="0"/>
    <p:restoredTop sz="86401" autoAdjust="0"/>
  </p:normalViewPr>
  <p:slideViewPr>
    <p:cSldViewPr>
      <p:cViewPr varScale="1">
        <p:scale>
          <a:sx n="110" d="100"/>
          <a:sy n="110" d="100"/>
        </p:scale>
        <p:origin x="5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4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D52BDD-6F6F-44D4-BCF9-4C56E60D55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042FD-7CDB-439A-85E6-CAB2AB5460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658CF8-B04A-45EB-B413-189148381BE7}" type="datetimeFigureOut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63FBB-69F4-4100-A349-49C22B4D639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01518A-5E80-4D51-947D-DCC5B029D2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wrap="square" lIns="94464" tIns="47232" rIns="94464" bIns="472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38CDBE-2031-4ADE-A0EA-9D4561AE77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AEE9C3-EB5F-4AB2-9D1B-C31C6811BC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C366FF-5525-444B-93C8-FAE544014B0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952763-2ABD-4A67-AF02-9F68ACEDDB98}" type="datetimeFigureOut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AF9396B-E452-4CB4-A9EA-7AD580D86F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64" tIns="47232" rIns="94464" bIns="4723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8C40027-49D1-4339-953A-4ADE5B93B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4464" tIns="47232" rIns="94464" bIns="4723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0B97-08A8-4E87-8AA7-E385AEF7E3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4464" tIns="47232" rIns="94464" bIns="4723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4D8D8-8B9B-448A-BE42-DF49A4DD79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wrap="square" lIns="94464" tIns="47232" rIns="94464" bIns="472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899830-2F9B-4FB2-A485-C45F1F638F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AF5764A-A9EF-4546-A624-38120BBF92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A329477-9DF9-4BA9-96A0-88F99C6BD6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 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F6FEC7FC-D7BB-4FD0-859F-347F5D905C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EF62AB-3D3F-4301-A84A-CDF9616C3030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AF5764A-A9EF-4546-A624-38120BBF92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A329477-9DF9-4BA9-96A0-88F99C6BD6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 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F6FEC7FC-D7BB-4FD0-859F-347F5D905C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EF62AB-3D3F-4301-A84A-CDF9616C3030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0428AA-9FF6-47EA-A7AD-4C3393534B21}"/>
              </a:ext>
            </a:extLst>
          </p:cNvPr>
          <p:cNvSpPr/>
          <p:nvPr/>
        </p:nvSpPr>
        <p:spPr>
          <a:xfrm>
            <a:off x="904875" y="294322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4A0C20-CE60-4C85-9C64-04A49AD4686C}"/>
              </a:ext>
            </a:extLst>
          </p:cNvPr>
          <p:cNvSpPr/>
          <p:nvPr/>
        </p:nvSpPr>
        <p:spPr>
          <a:xfrm>
            <a:off x="914400" y="43434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34EFC1-63EE-4390-BCB6-001D4ACD135A}"/>
              </a:ext>
            </a:extLst>
          </p:cNvPr>
          <p:cNvSpPr/>
          <p:nvPr/>
        </p:nvSpPr>
        <p:spPr>
          <a:xfrm>
            <a:off x="904875" y="294322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9B6BE-3962-4F4B-B9B1-FB0CC73CB6A6}"/>
              </a:ext>
            </a:extLst>
          </p:cNvPr>
          <p:cNvSpPr/>
          <p:nvPr/>
        </p:nvSpPr>
        <p:spPr>
          <a:xfrm>
            <a:off x="914400" y="43434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3A46BF-F63F-414C-A681-CCAFCA4688CF}"/>
              </a:ext>
            </a:extLst>
          </p:cNvPr>
          <p:cNvSpPr txBox="1"/>
          <p:nvPr userDrawn="1"/>
        </p:nvSpPr>
        <p:spPr>
          <a:xfrm>
            <a:off x="990600" y="5562600"/>
            <a:ext cx="7315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630 Dundee Road, Suite 225, Northbrook, IL 60062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847.380.3240     info@govhrusa.com      GovHR</a:t>
            </a:r>
            <a:r>
              <a:rPr lang="en-US" sz="1600" cap="all" dirty="0">
                <a:latin typeface="+mn-lt"/>
                <a:cs typeface="+mn-cs"/>
              </a:rPr>
              <a:t>usa</a:t>
            </a:r>
            <a:r>
              <a:rPr lang="en-US" dirty="0">
                <a:latin typeface="+mn-lt"/>
                <a:cs typeface="+mn-cs"/>
              </a:rPr>
              <a:t>.com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18135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1960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Date Placeholder 27">
            <a:extLst>
              <a:ext uri="{FF2B5EF4-FFF2-40B4-BE49-F238E27FC236}">
                <a16:creationId xmlns:a16="http://schemas.microsoft.com/office/drawing/2014/main" id="{0666D96C-5FAB-4C0F-A696-0D02D7800C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5890A2D-C55F-4647-B90C-923A3C816D5B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13" name="Footer Placeholder 16">
            <a:extLst>
              <a:ext uri="{FF2B5EF4-FFF2-40B4-BE49-F238E27FC236}">
                <a16:creationId xmlns:a16="http://schemas.microsoft.com/office/drawing/2014/main" id="{FC6017F9-5B2B-43AC-B22E-303DD841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28">
            <a:extLst>
              <a:ext uri="{FF2B5EF4-FFF2-40B4-BE49-F238E27FC236}">
                <a16:creationId xmlns:a16="http://schemas.microsoft.com/office/drawing/2014/main" id="{6AE81EEF-3736-4D2D-AEF2-24B29924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AF187-93E4-47EE-AC95-1D95FF194CE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A54F44C-C8FC-4221-8166-52CD3A6281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33400"/>
            <a:ext cx="7031750" cy="195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8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6EEB7C0-436E-40BD-AEE2-9D21FAD1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BB62D-6827-4272-9C5A-4A499E126429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92489A2-8FE8-40B0-9DEB-4F3430A93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FE2370C-7FE3-4BD9-9F53-D9B11874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5C087-67D2-42E5-907D-5AB4C5933ED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726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>
            <a:extLst>
              <a:ext uri="{FF2B5EF4-FFF2-40B4-BE49-F238E27FC236}">
                <a16:creationId xmlns:a16="http://schemas.microsoft.com/office/drawing/2014/main" id="{9C6EDEE9-5627-4438-865D-1BB7C0B2B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52584FFD-F497-4CC0-834A-229D710135F1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traight Connector 12">
            <a:extLst>
              <a:ext uri="{FF2B5EF4-FFF2-40B4-BE49-F238E27FC236}">
                <a16:creationId xmlns:a16="http://schemas.microsoft.com/office/drawing/2014/main" id="{6F416905-1549-4A04-8B2A-2016214C5EB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C8E97B8-F7EA-471B-898A-D231DDA51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AD1F6-2507-4740-A380-E8166BEDC0CE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E3AC62-84A0-4985-8ABB-5BDD1235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90C1321-EC52-4789-810A-4FEC66FE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62FB-5F53-438C-BEC3-3F9BF6E2D1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94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3947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C25D159-3C43-4E3D-BE86-AFA4BA19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6035B-0237-4060-8EFA-C564CB90543A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66A3846-D800-4D53-A239-E94A8B23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0FDB8D8-3DC0-4F0B-8BEA-8D4596C9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01E0A-21D1-4C16-9298-31BB7C5A375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669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112EC7-7316-49A6-81E0-F5FD0C191F69}"/>
              </a:ext>
            </a:extLst>
          </p:cNvPr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C70F93-F8C7-481A-8A4D-8FFDCFD21E8C}"/>
              </a:ext>
            </a:extLst>
          </p:cNvPr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E668CE6-6ADA-4E70-B774-C3CA7493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4662-5B7C-41F4-B625-AD23826EC69C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064834-2135-4D3D-A28D-F3FC36BC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4528DD9-8F77-45DC-A719-E7BD31CC5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0C667-0FC7-4482-A242-2618C7491E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292D4C-49BB-4CC8-A2B1-DCE636C96B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33400"/>
            <a:ext cx="7031750" cy="195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3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41648" cy="4175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981200"/>
            <a:ext cx="4041648" cy="4172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F6CB559D-2E90-4D96-BEE8-CD58EDD5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A0624-7802-4998-A093-C13C4480C342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4D7D80DB-6058-4DD5-9850-25D72334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01EC78B8-C9DF-44F6-BD2F-6021888F4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4F375-9292-4278-BD84-D0F13D55CE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209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22098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3048000"/>
            <a:ext cx="4038600" cy="312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3048000"/>
            <a:ext cx="4038600" cy="312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74DF7792-8B09-473D-952A-20083742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3778-9CC2-461A-9907-133ED4B35AEA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12B0DEE-2CDB-4D84-AEAC-9138575B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60186069-A66F-4243-A2CF-A65655A09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8EE9C-A4E9-4170-AA96-53765B3840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322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D5395B6F-6907-4085-BC34-3780834556E8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FACEEF04-2D7E-4C00-B471-F68903AF2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3BAF-BFC3-4F9C-8EE5-9EC00782156E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223CAF5-3060-4983-9574-8096EF81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B54C4A64-97E5-4E4E-9E32-201A2203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FAAF-EDBF-42BE-83F9-F408CE631FF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41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>
            <a:extLst>
              <a:ext uri="{FF2B5EF4-FFF2-40B4-BE49-F238E27FC236}">
                <a16:creationId xmlns:a16="http://schemas.microsoft.com/office/drawing/2014/main" id="{36EBDE45-FE15-4EF5-BC54-CECB042EF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5EAD1985-3A8B-46D5-82EB-F42D4BC660E5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08CA9AA0-703F-4CFC-9BB4-6B8095E63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D5BE6-0219-46EC-84A0-E3ACFED9609B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A99C32F-5ACB-4EDE-8ACF-AB84872B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0106BC9-AD9B-43B8-91BE-F1158C82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7AA40-929E-4049-A416-230E36C4CD4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5F5B2F-D11F-4893-BBDB-A812424E54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25" y="118281"/>
            <a:ext cx="2746360" cy="76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54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>
            <a:extLst>
              <a:ext uri="{FF2B5EF4-FFF2-40B4-BE49-F238E27FC236}">
                <a16:creationId xmlns:a16="http://schemas.microsoft.com/office/drawing/2014/main" id="{C1FB99CA-332B-44CA-84D0-A38E429C9D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traight Connector 11">
            <a:extLst>
              <a:ext uri="{FF2B5EF4-FFF2-40B4-BE49-F238E27FC236}">
                <a16:creationId xmlns:a16="http://schemas.microsoft.com/office/drawing/2014/main" id="{B0C87D98-B640-4B9B-8BEA-AD0667A70465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1F1F0D5B-FDAF-4475-AF65-846B25EEA326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57150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CA454EA-E3FF-432C-A282-3730C99F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A10B4-5ACC-4A4E-A2AB-80C3F6C61CF6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96B7989-0120-4E2D-A7C6-8BDB3A1D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D7594FF8-604C-428B-9BCE-79DB7C4B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97670-5AE9-45D7-90FA-BC80678E6B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4D7616-E2CA-45B4-AD29-9B73DA5428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25" y="118281"/>
            <a:ext cx="2746360" cy="76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0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>
            <a:extLst>
              <a:ext uri="{FF2B5EF4-FFF2-40B4-BE49-F238E27FC236}">
                <a16:creationId xmlns:a16="http://schemas.microsoft.com/office/drawing/2014/main" id="{D679C41C-04DE-41D6-9468-6D06481929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DC301A6C-A454-4223-BEE1-79988F021D24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0C6CCC-0036-4A3B-B593-6B1380BF5EC0}"/>
              </a:ext>
            </a:extLst>
          </p:cNvPr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A62F6675-70C4-495F-8283-4E4A3247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4512E-86E9-400D-A052-7CFEFDAB0A22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0391262-68ED-4083-A0E4-09751557B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ECE6BC7-22BB-482C-ADD8-E7F472C9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A0B8C-AFCF-483B-89ED-0A7BAA7605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712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>
            <a:extLst>
              <a:ext uri="{FF2B5EF4-FFF2-40B4-BE49-F238E27FC236}">
                <a16:creationId xmlns:a16="http://schemas.microsoft.com/office/drawing/2014/main" id="{B91276A0-05B2-4164-B4EA-B91026213D8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>
            <a:extLst>
              <a:ext uri="{FF2B5EF4-FFF2-40B4-BE49-F238E27FC236}">
                <a16:creationId xmlns:a16="http://schemas.microsoft.com/office/drawing/2014/main" id="{27CDC4C3-33F6-4518-BE53-7A13680699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133600"/>
            <a:ext cx="8229600" cy="399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FEF5A2C-B3F4-4927-A25E-0526A022A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751C6C-0635-45E2-81C8-0CB5AA4C4223}" type="datetime1">
              <a:rPr lang="en-US"/>
              <a:pPr>
                <a:defRPr/>
              </a:pPr>
              <a:t>2/9/2024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A20C41-65DE-4BB4-BF71-DA389F34B9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8D05288-8725-455E-ADFC-A692D47A1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B9E2294B-C956-4218-A01E-CE5C9608F8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Straight Connector 27">
            <a:extLst>
              <a:ext uri="{FF2B5EF4-FFF2-40B4-BE49-F238E27FC236}">
                <a16:creationId xmlns:a16="http://schemas.microsoft.com/office/drawing/2014/main" id="{1D2CA42E-80F7-4D2B-A504-A40257B9B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Straight Connector 28">
            <a:extLst>
              <a:ext uri="{FF2B5EF4-FFF2-40B4-BE49-F238E27FC236}">
                <a16:creationId xmlns:a16="http://schemas.microsoft.com/office/drawing/2014/main" id="{AA0FE6CD-403F-4ADE-89A1-4CB67327E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0574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6B5427F0-2CD7-43CD-A495-DA3E7B94734D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B75FD54-EE81-49C4-8BC1-7A7730C7F3B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25" y="118281"/>
            <a:ext cx="2746360" cy="7654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18" r:id="rId2"/>
    <p:sldLayoutId id="2147484323" r:id="rId3"/>
    <p:sldLayoutId id="2147484319" r:id="rId4"/>
    <p:sldLayoutId id="2147484320" r:id="rId5"/>
    <p:sldLayoutId id="2147484324" r:id="rId6"/>
    <p:sldLayoutId id="2147484325" r:id="rId7"/>
    <p:sldLayoutId id="2147484326" r:id="rId8"/>
    <p:sldLayoutId id="2147484327" r:id="rId9"/>
    <p:sldLayoutId id="2147484321" r:id="rId10"/>
    <p:sldLayoutId id="21474843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anose="05040102010807070707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567A98"/>
        </a:buClr>
        <a:buSzPct val="7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E2EA588-7D3C-418A-9CB2-6A65F2C9BC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Village of Oak Park, IL </a:t>
            </a:r>
            <a:br>
              <a:rPr lang="en-US" altLang="en-US" dirty="0">
                <a:latin typeface="Calibri" panose="020F0502020204030204" pitchFamily="34" charset="0"/>
              </a:rPr>
            </a:br>
            <a:r>
              <a:rPr lang="en-US" altLang="en-US" sz="2200" dirty="0">
                <a:latin typeface="Calibri" panose="020F0502020204030204" pitchFamily="34" charset="0"/>
              </a:rPr>
              <a:t>Employee Classification and Compensation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953B4-634B-43DA-8027-E6A03C4267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Draft Report Presentation</a:t>
            </a:r>
          </a:p>
          <a:p>
            <a:pPr algn="ctr">
              <a:defRPr/>
            </a:pPr>
            <a:r>
              <a:rPr lang="en-US" dirty="0">
                <a:latin typeface="Calibri" pitchFamily="34" charset="0"/>
              </a:rPr>
              <a:t>February 2024</a:t>
            </a:r>
          </a:p>
        </p:txBody>
      </p:sp>
      <p:sp>
        <p:nvSpPr>
          <p:cNvPr id="11268" name="Slide Number Placeholder 4">
            <a:extLst>
              <a:ext uri="{FF2B5EF4-FFF2-40B4-BE49-F238E27FC236}">
                <a16:creationId xmlns:a16="http://schemas.microsoft.com/office/drawing/2014/main" id="{5C2FD6E3-9842-4FC5-BAE0-595D8E0F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400800"/>
            <a:ext cx="12192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C6E8E48-7DBF-4D46-8822-3A788EADFBCF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6678E3CB-92B3-42F9-8DFA-D9A1F311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>
                <a:latin typeface="Calibri" panose="020F0502020204030204" pitchFamily="34" charset="0"/>
              </a:rPr>
              <a:t>Benefits Survey</a:t>
            </a:r>
            <a:endParaRPr lang="en-US" altLang="en-US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54A5FA20-D82D-48AB-95E7-5B84381C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47A9274-5F6A-45AF-9DDB-FA787C4917A6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10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749A6-89AC-4CED-BC4F-8D4150A6EA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41465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</a:rPr>
              <a:t>The communities were surveyed regarding the following benefits (Appendix D):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Health Insurance 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Dental Insurance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Vision Insurance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Life Insurance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Sick Time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Holiday Days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</a:rPr>
              <a:t>Vacation Time </a:t>
            </a:r>
          </a:p>
          <a:p>
            <a:pPr marL="274638" lvl="1" indent="0">
              <a:buNone/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6678E3CB-92B3-42F9-8DFA-D9A1F311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Implementation Recommendations </a:t>
            </a:r>
            <a:endParaRPr lang="en-US" altLang="en-US" dirty="0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54A5FA20-D82D-48AB-95E7-5B84381C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47A9274-5F6A-45AF-9DDB-FA787C4917A6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11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749A6-89AC-4CED-BC4F-8D4150A6EA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41465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  <a:buClr>
                <a:srgbClr val="00581D"/>
              </a:buClr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Employees whose present compensation is below the minimum compensation of the range for their classification should be raised to the minimum of the range. </a:t>
            </a:r>
          </a:p>
          <a:p>
            <a:pPr marL="273050" marR="0" lvl="0" indent="-2730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581D"/>
              </a:buClr>
              <a:buSzPct val="76000"/>
              <a:buFont typeface="Wingdings 3" panose="05040102010807070707" pitchFamily="18" charset="2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compensation of employees whose present compensation is within the range for their classification should be slotted into the new Compensation Plan at their current pay rate.  </a:t>
            </a:r>
          </a:p>
          <a:p>
            <a:pPr marL="273050" marR="0" lvl="0" indent="-2730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581D"/>
              </a:buClr>
              <a:buSzPct val="76000"/>
              <a:buFont typeface="Wingdings 3" panose="05040102010807070707" pitchFamily="18" charset="2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compensation of employees whose present compensation is above the maximum compensation of the range should be held at their present rate, without a reduction in compensation, until such time that further market analysis indicates commensurate alignment with the marketplace.</a:t>
            </a:r>
          </a:p>
          <a:p>
            <a:pPr marL="274638" lvl="1" indent="0">
              <a:buNone/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864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E739E-C220-4CD0-9575-0A1E71F4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Future Administration of System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Classification/Compensation</a:t>
            </a:r>
          </a:p>
        </p:txBody>
      </p:sp>
      <p:sp>
        <p:nvSpPr>
          <p:cNvPr id="25603" name="Slide Number Placeholder 2">
            <a:extLst>
              <a:ext uri="{FF2B5EF4-FFF2-40B4-BE49-F238E27FC236}">
                <a16:creationId xmlns:a16="http://schemas.microsoft.com/office/drawing/2014/main" id="{7908356A-C2F8-4C8F-AF4F-0BB1ED9F0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F31A5E9-3089-4312-A328-C6072ECADAB0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12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5604" name="Content Placeholder 3">
            <a:extLst>
              <a:ext uri="{FF2B5EF4-FFF2-40B4-BE49-F238E27FC236}">
                <a16:creationId xmlns:a16="http://schemas.microsoft.com/office/drawing/2014/main" id="{34F04EBE-01E9-4E98-B53C-2718A92335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95513"/>
            <a:ext cx="4041775" cy="4022725"/>
          </a:xfrm>
        </p:spPr>
        <p:txBody>
          <a:bodyPr/>
          <a:lstStyle/>
          <a:p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Classification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Review classifications each year to respond to changing conditions (tools provided)</a:t>
            </a:r>
          </a:p>
          <a:p>
            <a:pPr lvl="2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Create,  Adjust and/or Abolish classifications as needed</a:t>
            </a:r>
          </a:p>
          <a:p>
            <a:endParaRPr lang="en-US" altLang="en-US" dirty="0"/>
          </a:p>
        </p:txBody>
      </p:sp>
      <p:sp>
        <p:nvSpPr>
          <p:cNvPr id="25605" name="Content Placeholder 4">
            <a:extLst>
              <a:ext uri="{FF2B5EF4-FFF2-40B4-BE49-F238E27FC236}">
                <a16:creationId xmlns:a16="http://schemas.microsoft.com/office/drawing/2014/main" id="{4FE02FA7-902D-4DE3-98D3-7FC59664A774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22800" y="2195513"/>
            <a:ext cx="4041775" cy="4019550"/>
          </a:xfrm>
        </p:spPr>
        <p:txBody>
          <a:bodyPr/>
          <a:lstStyle/>
          <a:p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Compensation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Survey Communities for salary changes – look at CPI.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Adjust pay ranges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Consider pay adjustments for employees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25F677B-F270-486B-97B4-EEA93EFE0A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en-US" sz="2800" dirty="0">
                <a:latin typeface="Calibri" pitchFamily="34" charset="0"/>
              </a:rPr>
              <a:t>Questions?</a:t>
            </a:r>
          </a:p>
          <a:p>
            <a:pPr>
              <a:defRPr/>
            </a:pPr>
            <a:endParaRPr lang="en-US" sz="7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5D2238-0322-41A7-AC1D-94392FDD32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Village of Oak Park, IL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 </a:t>
            </a:r>
            <a:r>
              <a:rPr lang="en-US" sz="2200" dirty="0">
                <a:latin typeface="Calibri" pitchFamily="34" charset="0"/>
              </a:rPr>
              <a:t>Employee Classification and Compensation Study</a:t>
            </a:r>
          </a:p>
        </p:txBody>
      </p:sp>
      <p:sp>
        <p:nvSpPr>
          <p:cNvPr id="27652" name="Slide Number Placeholder 4">
            <a:extLst>
              <a:ext uri="{FF2B5EF4-FFF2-40B4-BE49-F238E27FC236}">
                <a16:creationId xmlns:a16="http://schemas.microsoft.com/office/drawing/2014/main" id="{5E79A3ED-F4C7-405A-8DCF-E0ED8560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2C81010-698E-4F19-8EB8-307514D616C6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13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107618C3-1378-4683-A9EE-9CD2B5FF5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>
                <a:latin typeface="Calibri" panose="020F0502020204030204" pitchFamily="34" charset="0"/>
              </a:rPr>
              <a:t>Outline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9715A8D-B1EC-4D8C-90D1-4BEA24634B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Scope of Work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Job Evaluation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Proposed Classification Plan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Compensation Survey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Proposed Compensation Plan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Implementation of Classification and Compensation Plan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Future Administration of the System</a:t>
            </a:r>
          </a:p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</p:txBody>
      </p:sp>
      <p:sp>
        <p:nvSpPr>
          <p:cNvPr id="12292" name="Slide Number Placeholder 4">
            <a:extLst>
              <a:ext uri="{FF2B5EF4-FFF2-40B4-BE49-F238E27FC236}">
                <a16:creationId xmlns:a16="http://schemas.microsoft.com/office/drawing/2014/main" id="{39754E6B-0D97-4FB7-B3A8-920A1C3A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34CB01-B591-4AD4-BB35-EE72FD4AB193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2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5089635-0237-4C32-846D-0D120875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>
                <a:latin typeface="Calibri" panose="020F0502020204030204" pitchFamily="34" charset="0"/>
              </a:rPr>
              <a:t>Job Evaluation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86EF837-7A9B-4938-AA28-24C5B8C7D9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2286000"/>
            <a:ext cx="8504238" cy="4038600"/>
          </a:xfrm>
        </p:spPr>
        <p:txBody>
          <a:bodyPr/>
          <a:lstStyle/>
          <a:p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88 Positions were reviewed using the following nine job factors to establish </a:t>
            </a:r>
            <a:r>
              <a:rPr lang="en-US" alt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Internal Equity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Education – Required Preparation and Training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Work Experience – Years of Experience Needed to Perform Job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Decision Making and Independent Judgment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Responsibility for Policy Development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Planning of Work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Contact with Others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Work of Others (Supervision Exercised)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Working Conditions</a:t>
            </a:r>
          </a:p>
          <a:p>
            <a:pPr lvl="1"/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Use of Technology/Specialized Equipment</a:t>
            </a:r>
          </a:p>
          <a:p>
            <a:pPr lvl="1"/>
            <a:endParaRPr lang="en-US" altLang="en-US" dirty="0"/>
          </a:p>
        </p:txBody>
      </p:sp>
      <p:sp>
        <p:nvSpPr>
          <p:cNvPr id="14340" name="Slide Number Placeholder 4">
            <a:extLst>
              <a:ext uri="{FF2B5EF4-FFF2-40B4-BE49-F238E27FC236}">
                <a16:creationId xmlns:a16="http://schemas.microsoft.com/office/drawing/2014/main" id="{353D9937-C16B-48C7-B311-64B6FB012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9D506B9-5701-4ED7-8464-30B1E539BBBA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3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30B07F8B-04A1-4A34-B625-3C8238EF1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>
                <a:latin typeface="Calibri" panose="020F0502020204030204" pitchFamily="34" charset="0"/>
              </a:rPr>
              <a:t>Job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F81E9-ED28-4442-98E0-8A76EDC02A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Positions were evaluated based on the information received by the Village and as a result of virtual interviews with at least one employee in each position.</a:t>
            </a:r>
          </a:p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Classification Plan was developed based on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Internal Equity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 meaning how positions related to one another in Oak Park.</a:t>
            </a:r>
          </a:p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New position titles were recommended in some instances.</a:t>
            </a:r>
          </a:p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Table 1 – Classification Plan – 11 Grades </a:t>
            </a:r>
          </a:p>
        </p:txBody>
      </p:sp>
      <p:sp>
        <p:nvSpPr>
          <p:cNvPr id="15364" name="Slide Number Placeholder 4">
            <a:extLst>
              <a:ext uri="{FF2B5EF4-FFF2-40B4-BE49-F238E27FC236}">
                <a16:creationId xmlns:a16="http://schemas.microsoft.com/office/drawing/2014/main" id="{2B7EF2A2-A6AB-46FD-855E-FDA5EE1C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81560B-05D9-4EFC-8843-D93689DE3801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4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02C92943-4483-4E07-B667-17F03CA59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49338"/>
            <a:ext cx="8229600" cy="990600"/>
          </a:xfrm>
        </p:spPr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Comparable Communities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4EFCD31-3E62-4AED-A273-B14DE56A09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039938"/>
            <a:ext cx="8229600" cy="4116387"/>
          </a:xfrm>
        </p:spPr>
        <p:txBody>
          <a:bodyPr/>
          <a:lstStyle/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Establishment of comparable communities (Appendix B):</a:t>
            </a:r>
          </a:p>
          <a:p>
            <a:pPr lvl="1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following eight criteria were used: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Equalized Assessed Valuation 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Per Capita Income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Total Expenditures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Number of Full Time Employees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State Sales Tax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Property Tax Revenue</a:t>
            </a:r>
          </a:p>
          <a:p>
            <a:pPr lvl="2"/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Proximity </a:t>
            </a:r>
          </a:p>
          <a:p>
            <a:pPr lvl="2"/>
            <a:endParaRPr lang="en-US" alt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FA60BDCA-74CC-4C3F-8D82-73FF42D3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522649-25EC-469C-BE22-27B652A90A19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5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DF009DF-961D-4B63-AC2F-8461B69A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</p:spPr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Comparable Communities 75+ Points</a:t>
            </a:r>
          </a:p>
        </p:txBody>
      </p:sp>
      <p:sp>
        <p:nvSpPr>
          <p:cNvPr id="17413" name="Slide Number Placeholder 5">
            <a:extLst>
              <a:ext uri="{FF2B5EF4-FFF2-40B4-BE49-F238E27FC236}">
                <a16:creationId xmlns:a16="http://schemas.microsoft.com/office/drawing/2014/main" id="{ECF32204-07BA-4834-A02B-334ADA8D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F5F24A8-1136-47FC-AD65-2482281290D7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6</a:t>
            </a:fld>
            <a:endParaRPr lang="en-US" alt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C22A84-4C66-4B82-84AE-65AEB200EF72}"/>
              </a:ext>
            </a:extLst>
          </p:cNvPr>
          <p:cNvSpPr txBox="1"/>
          <p:nvPr/>
        </p:nvSpPr>
        <p:spPr>
          <a:xfrm>
            <a:off x="457200" y="5410200"/>
            <a:ext cx="807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*Communities with an asterisk did not respond to the survey.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426EFA-14B8-37E8-9BC9-6E8F73331B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90726" y="2286000"/>
            <a:ext cx="7772400" cy="2895601"/>
          </a:xfrm>
        </p:spPr>
        <p:txBody>
          <a:bodyPr numCol="3"/>
          <a:lstStyle/>
          <a:p>
            <a:pPr marL="0" indent="0">
              <a:buNone/>
            </a:pPr>
            <a:r>
              <a:rPr lang="en-US" sz="1800" dirty="0"/>
              <a:t>Arlington Heights</a:t>
            </a:r>
          </a:p>
          <a:p>
            <a:pPr marL="0" indent="0">
              <a:buNone/>
            </a:pPr>
            <a:r>
              <a:rPr lang="en-US" sz="1800" dirty="0"/>
              <a:t>Hoffman Estates</a:t>
            </a:r>
          </a:p>
          <a:p>
            <a:pPr marL="0" indent="0">
              <a:buNone/>
            </a:pPr>
            <a:r>
              <a:rPr lang="en-US" sz="1800" dirty="0"/>
              <a:t>Schaumburg</a:t>
            </a:r>
          </a:p>
          <a:p>
            <a:pPr marL="0" indent="0">
              <a:buNone/>
            </a:pPr>
            <a:r>
              <a:rPr lang="en-US" sz="1800" dirty="0"/>
              <a:t>Buffalo Grove</a:t>
            </a:r>
          </a:p>
          <a:p>
            <a:pPr marL="0" indent="0">
              <a:buNone/>
            </a:pPr>
            <a:r>
              <a:rPr lang="en-US" sz="1800" dirty="0"/>
              <a:t>Lombard</a:t>
            </a:r>
          </a:p>
          <a:p>
            <a:pPr marL="0" indent="0">
              <a:buNone/>
            </a:pPr>
            <a:r>
              <a:rPr lang="en-US" sz="1800" dirty="0"/>
              <a:t>Skokie</a:t>
            </a:r>
          </a:p>
          <a:p>
            <a:pPr marL="0" indent="0">
              <a:buNone/>
            </a:pPr>
            <a:r>
              <a:rPr lang="en-US" sz="1800" dirty="0"/>
              <a:t>Des Plaines</a:t>
            </a:r>
          </a:p>
          <a:p>
            <a:pPr marL="0" indent="0">
              <a:buNone/>
            </a:pPr>
            <a:r>
              <a:rPr lang="en-US" sz="1800" dirty="0"/>
              <a:t>Mount Prospect*</a:t>
            </a:r>
          </a:p>
          <a:p>
            <a:pPr marL="0" indent="0">
              <a:buNone/>
            </a:pPr>
            <a:r>
              <a:rPr lang="en-US" sz="1800" dirty="0"/>
              <a:t>St. Charles</a:t>
            </a:r>
          </a:p>
          <a:p>
            <a:pPr marL="0" indent="0">
              <a:buNone/>
            </a:pPr>
            <a:r>
              <a:rPr lang="en-US" sz="1800" dirty="0"/>
              <a:t>Downers Grove</a:t>
            </a:r>
          </a:p>
          <a:p>
            <a:pPr marL="0" indent="0">
              <a:buNone/>
            </a:pPr>
            <a:r>
              <a:rPr lang="en-US" sz="1800" dirty="0"/>
              <a:t>Niles</a:t>
            </a:r>
          </a:p>
          <a:p>
            <a:pPr marL="0" indent="0">
              <a:buNone/>
            </a:pPr>
            <a:r>
              <a:rPr lang="en-US" sz="1800" dirty="0"/>
              <a:t>Tinley Park</a:t>
            </a:r>
          </a:p>
          <a:p>
            <a:pPr marL="0" indent="0">
              <a:buNone/>
            </a:pPr>
            <a:r>
              <a:rPr lang="en-US" sz="1800" dirty="0"/>
              <a:t>Elk Grove Village*</a:t>
            </a:r>
          </a:p>
          <a:p>
            <a:pPr marL="0" indent="0">
              <a:buNone/>
            </a:pPr>
            <a:r>
              <a:rPr lang="en-US" sz="1800" dirty="0"/>
              <a:t>Oak Lawn</a:t>
            </a:r>
          </a:p>
          <a:p>
            <a:pPr marL="0" indent="0">
              <a:buNone/>
            </a:pPr>
            <a:r>
              <a:rPr lang="en-US" sz="1800" dirty="0"/>
              <a:t>Wheaton</a:t>
            </a:r>
          </a:p>
          <a:p>
            <a:pPr marL="0" indent="0">
              <a:buNone/>
            </a:pPr>
            <a:r>
              <a:rPr lang="en-US" sz="1800" dirty="0"/>
              <a:t>Elmhurst</a:t>
            </a:r>
          </a:p>
          <a:p>
            <a:pPr marL="0" indent="0">
              <a:buNone/>
            </a:pPr>
            <a:r>
              <a:rPr lang="en-US" sz="1800" dirty="0"/>
              <a:t>Orland Park*</a:t>
            </a:r>
          </a:p>
          <a:p>
            <a:pPr marL="0" indent="0">
              <a:buNone/>
            </a:pPr>
            <a:r>
              <a:rPr lang="en-US" sz="1800" dirty="0"/>
              <a:t>Wheeling</a:t>
            </a:r>
          </a:p>
          <a:p>
            <a:pPr marL="0" indent="0">
              <a:buNone/>
            </a:pPr>
            <a:r>
              <a:rPr lang="en-US" sz="1800" dirty="0"/>
              <a:t>Evanston</a:t>
            </a:r>
          </a:p>
          <a:p>
            <a:pPr marL="0" indent="0">
              <a:buNone/>
            </a:pPr>
            <a:r>
              <a:rPr lang="en-US" sz="1800" dirty="0"/>
              <a:t>Palatine</a:t>
            </a:r>
          </a:p>
          <a:p>
            <a:pPr marL="0" indent="0">
              <a:buNone/>
            </a:pPr>
            <a:r>
              <a:rPr lang="en-US" sz="1800" dirty="0"/>
              <a:t>Wilmette*</a:t>
            </a:r>
          </a:p>
          <a:p>
            <a:pPr marL="0" indent="0">
              <a:buNone/>
            </a:pPr>
            <a:r>
              <a:rPr lang="en-US" sz="1800" dirty="0"/>
              <a:t>Glenview</a:t>
            </a:r>
          </a:p>
          <a:p>
            <a:pPr marL="0" indent="0">
              <a:buNone/>
            </a:pPr>
            <a:r>
              <a:rPr lang="en-US" sz="1800" dirty="0"/>
              <a:t>Park Ridge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8FB1867-4D95-45BA-A0E2-D4313B9EA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90600"/>
          </a:xfrm>
        </p:spPr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Salary and Benefits Survey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1FDEA5E-5A79-45A1-BA59-2C01C57018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305800" cy="4495800"/>
          </a:xfrm>
        </p:spPr>
        <p:txBody>
          <a:bodyPr/>
          <a:lstStyle/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Data is collected through the use of a survey</a:t>
            </a:r>
          </a:p>
          <a:p>
            <a:pPr lvl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Each position is defined to assist in gathering accurate data.</a:t>
            </a:r>
          </a:p>
          <a:p>
            <a:pPr lvl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Salary data are reviewed to determine if information gathered is appropriate for the position surveyed.</a:t>
            </a:r>
          </a:p>
          <a:p>
            <a:pPr lvl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Salary ranges are the preferred method to gather salary data.</a:t>
            </a:r>
          </a:p>
          <a:p>
            <a:pPr lvl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Salary data gathered is the current market for the positions.</a:t>
            </a:r>
          </a:p>
          <a:p>
            <a:pPr lvl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Benefits data gathered, reviewed and comparative observations made – Medical Insurance – Paid Leave – Other Benefits.</a:t>
            </a:r>
          </a:p>
          <a:p>
            <a:pPr marL="274638" lvl="1" indent="0">
              <a:buNone/>
            </a:pPr>
            <a:endParaRPr lang="en-US" altLang="en-US" dirty="0"/>
          </a:p>
        </p:txBody>
      </p:sp>
      <p:sp>
        <p:nvSpPr>
          <p:cNvPr id="19460" name="Slide Number Placeholder 4">
            <a:extLst>
              <a:ext uri="{FF2B5EF4-FFF2-40B4-BE49-F238E27FC236}">
                <a16:creationId xmlns:a16="http://schemas.microsoft.com/office/drawing/2014/main" id="{58A14F39-763D-499A-BC2B-369ED5258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52B9F1-401F-45AD-884E-3AD1697D3456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7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491B465-2275-4C77-8239-E6397367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 dirty="0">
                <a:latin typeface="Calibri" panose="020F0502020204030204" pitchFamily="34" charset="0"/>
              </a:rPr>
              <a:t>Proposed Compensation Plan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0DAE6D9C-8BF6-4C62-9F80-E496D06D72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Compensation rates are calculated at the 50</a:t>
            </a:r>
            <a:r>
              <a:rPr lang="en-US" altLang="en-US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percentile of the salaries of the communities surveyed – Table 1.</a:t>
            </a:r>
          </a:p>
          <a:p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Pay ranges and pay plans have been calculated at the 50</a:t>
            </a:r>
            <a:r>
              <a:rPr lang="en-US" altLang="en-US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percentile – Table 2.</a:t>
            </a:r>
          </a:p>
          <a:p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Eleven (11) compensation grades/ranges established across four bands:</a:t>
            </a:r>
          </a:p>
          <a:p>
            <a:pPr lvl="1"/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Grade 1</a:t>
            </a:r>
          </a:p>
          <a:p>
            <a:pPr lvl="1"/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Grades 2 – 4</a:t>
            </a:r>
          </a:p>
          <a:p>
            <a:pPr lvl="1"/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Grades 5 – 8</a:t>
            </a:r>
          </a:p>
          <a:p>
            <a:pPr lvl="1"/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Grades 9 – 11 </a:t>
            </a:r>
            <a:endParaRPr lang="en-US" altLang="en-US" sz="2200" dirty="0"/>
          </a:p>
          <a:p>
            <a:endParaRPr lang="en-US" altLang="en-US" sz="2200" dirty="0"/>
          </a:p>
          <a:p>
            <a:endParaRPr lang="en-US" altLang="en-US" sz="2200" dirty="0"/>
          </a:p>
          <a:p>
            <a:pPr lvl="1">
              <a:buFont typeface="Wingdings 3" panose="05040102010807070707" pitchFamily="18" charset="2"/>
              <a:buNone/>
            </a:pPr>
            <a:endParaRPr lang="en-US" altLang="en-US" sz="2200" dirty="0"/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D1119240-2366-4C2F-81E0-6D41D448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0FB777B-E02E-4886-8FE3-19614D18C2F3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8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D2027F2-267B-4959-9C35-4B057C5F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90600"/>
          </a:xfrm>
        </p:spPr>
        <p:txBody>
          <a:bodyPr/>
          <a:lstStyle/>
          <a:p>
            <a:pPr algn="ctr"/>
            <a:r>
              <a:rPr lang="en-US" altLang="en-US">
                <a:latin typeface="Calibri" panose="020F0502020204030204" pitchFamily="34" charset="0"/>
              </a:rPr>
              <a:t>Proposed Compensation Plan</a:t>
            </a:r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A72B18C0-9C87-427B-A158-68D8FF0F1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C0EDA69-BE88-4341-BAB5-F52F4159F1D9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9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1508" name="Content Placeholder 3">
            <a:extLst>
              <a:ext uri="{FF2B5EF4-FFF2-40B4-BE49-F238E27FC236}">
                <a16:creationId xmlns:a16="http://schemas.microsoft.com/office/drawing/2014/main" id="{381D00E4-8DEA-445F-99A6-9556BA39C2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4343400"/>
          </a:xfrm>
        </p:spPr>
        <p:txBody>
          <a:bodyPr/>
          <a:lstStyle/>
          <a:p>
            <a:r>
              <a:rPr lang="en-US" alt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There is a 7% gradation between Grades 2 – 4 and Grades 5 – 8.  There is a 10% gradation between Grades 9 - 11. </a:t>
            </a:r>
          </a:p>
          <a:p>
            <a:r>
              <a:rPr lang="en-US" alt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All proposed pay ranges are open ranges. There is a 45% range spread from minimum to maximum in year 1 and a 40% range spread in year 2.</a:t>
            </a:r>
          </a:p>
          <a:p>
            <a:r>
              <a:rPr lang="en-US" alt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The maximums are similar in year 1 and year 2 but the minimums are increased to accommodate for the reduced range spread. This structure allows the Village to implement the plan over two (2) while still maintaining the 50th percentile.</a:t>
            </a: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vHR Powerpoint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581D"/>
      </a:accent1>
      <a:accent2>
        <a:srgbClr val="638BA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GovHR Powerpoint</Template>
  <TotalTime>8986</TotalTime>
  <Words>732</Words>
  <Application>Microsoft Office PowerPoint</Application>
  <PresentationFormat>On-screen Show (4:3)</PresentationFormat>
  <Paragraphs>124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Gill Sans MT</vt:lpstr>
      <vt:lpstr>Wingdings</vt:lpstr>
      <vt:lpstr>Wingdings 3</vt:lpstr>
      <vt:lpstr>GovHR Powerpoint</vt:lpstr>
      <vt:lpstr>Village of Oak Park, IL  Employee Classification and Compensation Study</vt:lpstr>
      <vt:lpstr>Outline</vt:lpstr>
      <vt:lpstr>Job Evaluation</vt:lpstr>
      <vt:lpstr>Job Evaluation</vt:lpstr>
      <vt:lpstr>Comparable Communities</vt:lpstr>
      <vt:lpstr>Comparable Communities 75+ Points</vt:lpstr>
      <vt:lpstr>Salary and Benefits Survey</vt:lpstr>
      <vt:lpstr>Proposed Compensation Plan</vt:lpstr>
      <vt:lpstr>Proposed Compensation Plan</vt:lpstr>
      <vt:lpstr>Benefits Survey</vt:lpstr>
      <vt:lpstr>Implementation Recommendations </vt:lpstr>
      <vt:lpstr>Future Administration of System Classification/Compensation</vt:lpstr>
      <vt:lpstr>Village of Oak Park, IL   Employee Classification and Compensation Study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Path – What’s Yours?</dc:title>
  <dc:creator>GovTempsUSA</dc:creator>
  <cp:lastModifiedBy>Baynes, Erin</cp:lastModifiedBy>
  <cp:revision>664</cp:revision>
  <dcterms:created xsi:type="dcterms:W3CDTF">2014-05-05T19:34:59Z</dcterms:created>
  <dcterms:modified xsi:type="dcterms:W3CDTF">2024-02-09T15:26:31Z</dcterms:modified>
</cp:coreProperties>
</file>